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25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60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82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623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2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47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4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0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5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6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19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3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82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9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8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DB0D5B-3BE7-43CD-A75F-0360C0AD53D3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AB145-499F-479B-883B-5FEBF4563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467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17D5-A3F7-8A8C-39EC-5D2DA868A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721742"/>
            <a:ext cx="8825658" cy="1543665"/>
          </a:xfrm>
        </p:spPr>
        <p:txBody>
          <a:bodyPr/>
          <a:lstStyle/>
          <a:p>
            <a:pPr algn="ctr"/>
            <a:r>
              <a:rPr lang="ro-RO" sz="4800" dirty="0"/>
              <a:t>Proiect PBD –</a:t>
            </a:r>
            <a:br>
              <a:rPr lang="ro-RO" sz="4800" dirty="0"/>
            </a:br>
            <a:r>
              <a:rPr lang="en-US" sz="4800" dirty="0"/>
              <a:t>Customs Point Database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A0A04-B741-5DFC-2903-267723D44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555" y="6026077"/>
            <a:ext cx="4095471" cy="502543"/>
          </a:xfrm>
        </p:spPr>
        <p:txBody>
          <a:bodyPr/>
          <a:lstStyle/>
          <a:p>
            <a:pPr algn="ctr"/>
            <a:r>
              <a:rPr lang="en-US" dirty="0" err="1"/>
              <a:t>Turcu</a:t>
            </a:r>
            <a:r>
              <a:rPr lang="ro-RO" dirty="0"/>
              <a:t>S </a:t>
            </a:r>
            <a:r>
              <a:rPr lang="ro-RO" dirty="0" err="1"/>
              <a:t>adrian</a:t>
            </a:r>
            <a:r>
              <a:rPr lang="ro-RO" dirty="0"/>
              <a:t>, </a:t>
            </a:r>
            <a:r>
              <a:rPr lang="ro-RO" dirty="0" err="1"/>
              <a:t>Cti</a:t>
            </a:r>
            <a:r>
              <a:rPr lang="ro-RO" dirty="0"/>
              <a:t> </a:t>
            </a:r>
            <a:r>
              <a:rPr lang="ro-RO" dirty="0" err="1"/>
              <a:t>ro</a:t>
            </a:r>
            <a:r>
              <a:rPr lang="ro-RO" dirty="0"/>
              <a:t>, an 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15945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73D9B2-9ABB-6CB4-15A6-C576735A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11" y="131996"/>
            <a:ext cx="10515600" cy="323660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F2D3F5-3783-68A4-4F4D-F65196618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57" y="3429000"/>
            <a:ext cx="10686109" cy="32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753432-A3B5-C90A-7CC7-BFC8A7CE7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96" y="91440"/>
            <a:ext cx="10022207" cy="512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88968-FCBB-5787-008B-9AC0B2054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95" y="5394960"/>
            <a:ext cx="10022207" cy="12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9B6CE2-A044-69DA-A423-00D42FCB5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44" y="106713"/>
            <a:ext cx="7237676" cy="33222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C6E4D2-2BA6-7313-FC33-D54679145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6880" y="3535713"/>
            <a:ext cx="6583680" cy="32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36937E-9079-33A2-D93F-A0EA9689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7265919" cy="332232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8C19F5D-59C8-119B-CAD3-6A5C047CA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71" y="3322320"/>
            <a:ext cx="7723729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C0E6A7-7A90-8BCB-A7E7-8876870CC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87" y="1267702"/>
            <a:ext cx="7518710" cy="3450589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130134A-30E1-75AD-30DC-6A151775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108" y="2337619"/>
            <a:ext cx="2408129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30C7BC-99D9-FE24-88D1-1CEE172D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48" y="1402080"/>
            <a:ext cx="8112496" cy="372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838CA-E253-3554-21A4-2F46D0CB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338" y="933233"/>
            <a:ext cx="361981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25CD-ECA4-486E-AD46-FE7ECB3E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07" y="364556"/>
            <a:ext cx="7462553" cy="1250884"/>
          </a:xfrm>
        </p:spPr>
        <p:txBody>
          <a:bodyPr/>
          <a:lstStyle/>
          <a:p>
            <a:pPr algn="ctr"/>
            <a:r>
              <a:rPr lang="ro-RO" sz="3600" dirty="0"/>
              <a:t>Concluzii &amp; </a:t>
            </a:r>
            <a:r>
              <a:rPr lang="ro-RO" sz="3600" dirty="0" err="1"/>
              <a:t>Directii</a:t>
            </a:r>
            <a:r>
              <a:rPr lang="ro-RO" sz="3600" dirty="0"/>
              <a:t> viitoare de cercetare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6BECB-B5E3-B87C-90F2-EFB5EEE6D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32" y="1638054"/>
            <a:ext cx="8946541" cy="4694903"/>
          </a:xfrm>
        </p:spPr>
        <p:txBody>
          <a:bodyPr/>
          <a:lstStyle/>
          <a:p>
            <a:r>
              <a:rPr lang="ro-RO" dirty="0"/>
              <a:t>Avantaje arhitectură</a:t>
            </a:r>
            <a:r>
              <a:rPr lang="en-US" dirty="0"/>
              <a:t>: </a:t>
            </a:r>
            <a:r>
              <a:rPr lang="en-US" dirty="0" err="1"/>
              <a:t>claritate</a:t>
            </a:r>
            <a:r>
              <a:rPr lang="en-US" dirty="0"/>
              <a:t>, </a:t>
            </a:r>
            <a:r>
              <a:rPr lang="en-US" dirty="0" err="1"/>
              <a:t>flexibilitate</a:t>
            </a:r>
            <a:r>
              <a:rPr lang="en-US" dirty="0"/>
              <a:t>, </a:t>
            </a:r>
            <a:r>
              <a:rPr lang="en-US" dirty="0" err="1"/>
              <a:t>lipsa</a:t>
            </a:r>
            <a:r>
              <a:rPr lang="en-US" dirty="0"/>
              <a:t> </a:t>
            </a:r>
            <a:r>
              <a:rPr lang="en-US" dirty="0" err="1"/>
              <a:t>redundan</a:t>
            </a:r>
            <a:r>
              <a:rPr lang="ro-RO" dirty="0" err="1"/>
              <a:t>ței</a:t>
            </a:r>
            <a:endParaRPr lang="ro-RO" dirty="0"/>
          </a:p>
          <a:p>
            <a:r>
              <a:rPr lang="ro-RO" dirty="0"/>
              <a:t>Dezavantaje</a:t>
            </a:r>
            <a:r>
              <a:rPr lang="en-US" dirty="0"/>
              <a:t>: </a:t>
            </a:r>
            <a:r>
              <a:rPr lang="en-US" dirty="0" err="1"/>
              <a:t>performan</a:t>
            </a:r>
            <a:r>
              <a:rPr lang="ro-RO" dirty="0" err="1"/>
              <a:t>ță</a:t>
            </a:r>
            <a:r>
              <a:rPr lang="ro-RO" dirty="0"/>
              <a:t> scăzută, interogări complexe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Posibile îmbunătățiri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Mai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ro-RO" dirty="0"/>
              <a:t>și constrângeri</a:t>
            </a:r>
          </a:p>
          <a:p>
            <a:pPr>
              <a:buFontTx/>
              <a:buChar char="-"/>
            </a:pPr>
            <a:r>
              <a:rPr lang="ro-RO" dirty="0"/>
              <a:t>CNP și numere de înmatriculare diferite în funcție de țară</a:t>
            </a:r>
          </a:p>
          <a:p>
            <a:pPr marL="0" indent="0">
              <a:buNone/>
            </a:pPr>
            <a:r>
              <a:rPr lang="ro-RO" dirty="0"/>
              <a:t>Direcții viitoare de cercetare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Extindere</a:t>
            </a:r>
            <a:r>
              <a:rPr lang="en-US" dirty="0"/>
              <a:t> </a:t>
            </a:r>
            <a:r>
              <a:rPr lang="en-US" dirty="0" err="1"/>
              <a:t>baz</a:t>
            </a:r>
            <a:r>
              <a:rPr lang="ro-RO" dirty="0"/>
              <a:t>ă de date pentru puncte de trecere aeriene, nautice</a:t>
            </a:r>
          </a:p>
          <a:p>
            <a:pPr>
              <a:buFontTx/>
              <a:buChar char="-"/>
            </a:pPr>
            <a:r>
              <a:rPr lang="ro-RO" dirty="0"/>
              <a:t>Imagine cu fața fiecărei persoane care trece punctul vamal (/recunoaștere facială)</a:t>
            </a:r>
          </a:p>
          <a:p>
            <a:pPr>
              <a:buFontTx/>
              <a:buChar char="-"/>
            </a:pPr>
            <a:r>
              <a:rPr lang="ro-RO" dirty="0"/>
              <a:t>Validare nr de înmatriculare cu Computer Vision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95FBB-611B-9642-9657-F1FA770A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253" y="1225533"/>
            <a:ext cx="2914015" cy="1939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A49F6-3831-1A7F-EB4C-9B0FD3A2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601" y="3693322"/>
            <a:ext cx="2924667" cy="26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47676-D2AE-334A-9895-59A7F020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EBEBEB"/>
                </a:solidFill>
              </a:rPr>
              <a:t>De ce acest subiect?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0410-013D-8BC8-4753-1B410761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40" y="2726415"/>
            <a:ext cx="6188189" cy="1966452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FFFFFF"/>
                </a:solidFill>
              </a:rPr>
              <a:t>Pentru a expune diferite probleme legate de bazele de date actuale ale punctelor vamale</a:t>
            </a:r>
          </a:p>
          <a:p>
            <a:r>
              <a:rPr lang="ro-RO" dirty="0">
                <a:solidFill>
                  <a:srgbClr val="FFFFFF"/>
                </a:solidFill>
              </a:rPr>
              <a:t>Pentru a aduce o contribuție proprie la o problemă relativ importantă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1EC4-88A8-E24B-C86D-5DD91EC9C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230352" y="2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5C4C8-E55B-6412-40EA-E3A7F8216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8756" y="3428997"/>
            <a:ext cx="4963244" cy="3429002"/>
          </a:xfrm>
          <a:custGeom>
            <a:avLst/>
            <a:gdLst/>
            <a:ahLst/>
            <a:cxnLst/>
            <a:rect l="l" t="t" r="r" b="b"/>
            <a:pathLst>
              <a:path w="4963244" h="3429002">
                <a:moveTo>
                  <a:pt x="252134" y="0"/>
                </a:moveTo>
                <a:lnTo>
                  <a:pt x="4963244" y="0"/>
                </a:lnTo>
                <a:lnTo>
                  <a:pt x="4963244" y="3429002"/>
                </a:lnTo>
                <a:lnTo>
                  <a:pt x="900697" y="3429002"/>
                </a:lnTo>
                <a:lnTo>
                  <a:pt x="900697" y="3429001"/>
                </a:lnTo>
                <a:lnTo>
                  <a:pt x="0" y="3429001"/>
                </a:lnTo>
                <a:lnTo>
                  <a:pt x="5883" y="3388539"/>
                </a:lnTo>
                <a:lnTo>
                  <a:pt x="23196" y="3269895"/>
                </a:lnTo>
                <a:lnTo>
                  <a:pt x="35299" y="3183484"/>
                </a:lnTo>
                <a:lnTo>
                  <a:pt x="48073" y="3080614"/>
                </a:lnTo>
                <a:lnTo>
                  <a:pt x="63369" y="2958542"/>
                </a:lnTo>
                <a:lnTo>
                  <a:pt x="79506" y="2823439"/>
                </a:lnTo>
                <a:lnTo>
                  <a:pt x="96483" y="2671192"/>
                </a:lnTo>
                <a:lnTo>
                  <a:pt x="114469" y="2505228"/>
                </a:lnTo>
                <a:lnTo>
                  <a:pt x="132454" y="2324863"/>
                </a:lnTo>
                <a:lnTo>
                  <a:pt x="150776" y="2132839"/>
                </a:lnTo>
                <a:lnTo>
                  <a:pt x="167753" y="1925727"/>
                </a:lnTo>
                <a:lnTo>
                  <a:pt x="184058" y="1709014"/>
                </a:lnTo>
                <a:lnTo>
                  <a:pt x="198849" y="1479957"/>
                </a:lnTo>
                <a:lnTo>
                  <a:pt x="212969" y="1241299"/>
                </a:lnTo>
                <a:lnTo>
                  <a:pt x="226248" y="992353"/>
                </a:lnTo>
                <a:lnTo>
                  <a:pt x="230955" y="864794"/>
                </a:lnTo>
                <a:lnTo>
                  <a:pt x="236165" y="734493"/>
                </a:lnTo>
                <a:lnTo>
                  <a:pt x="241040" y="602134"/>
                </a:lnTo>
                <a:lnTo>
                  <a:pt x="244234" y="469088"/>
                </a:lnTo>
                <a:lnTo>
                  <a:pt x="247091" y="333300"/>
                </a:lnTo>
                <a:lnTo>
                  <a:pt x="250117" y="196140"/>
                </a:lnTo>
                <a:lnTo>
                  <a:pt x="252134" y="562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7618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white paper with black writing on it&#10;&#10;Description automatically generated">
            <a:extLst>
              <a:ext uri="{FF2B5EF4-FFF2-40B4-BE49-F238E27FC236}">
                <a16:creationId xmlns:a16="http://schemas.microsoft.com/office/drawing/2014/main" id="{A477DCEE-0CF2-AB1F-33C0-53F96727B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175F1-5151-59F4-5A9A-C2396954F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71146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25D10-89B7-693F-D280-78497C3CEA07}"/>
              </a:ext>
            </a:extLst>
          </p:cNvPr>
          <p:cNvSpPr txBox="1"/>
          <p:nvPr/>
        </p:nvSpPr>
        <p:spPr>
          <a:xfrm>
            <a:off x="9611771" y="2828834"/>
            <a:ext cx="232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Modelul relational nenormalizat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648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BE35-28E5-1808-6070-6547429C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3EC6C4-D37D-3C58-D75F-2C4A3D867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100" y="0"/>
            <a:ext cx="1020855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C3956-5CBE-F09D-C827-9CC60279FE7F}"/>
              </a:ext>
            </a:extLst>
          </p:cNvPr>
          <p:cNvSpPr txBox="1"/>
          <p:nvPr/>
        </p:nvSpPr>
        <p:spPr>
          <a:xfrm>
            <a:off x="9865360" y="2828835"/>
            <a:ext cx="232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Modelul relational</a:t>
            </a:r>
          </a:p>
          <a:p>
            <a:pPr algn="ctr"/>
            <a:r>
              <a:rPr lang="ro-RO" sz="2400" dirty="0"/>
              <a:t>normalizat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329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EAC4F-E870-D355-ADFF-93B160ECD6BA}"/>
              </a:ext>
            </a:extLst>
          </p:cNvPr>
          <p:cNvSpPr txBox="1"/>
          <p:nvPr/>
        </p:nvSpPr>
        <p:spPr>
          <a:xfrm>
            <a:off x="9045678" y="2228671"/>
            <a:ext cx="2153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/>
              <a:t>Proiectarea logică pentru entitatea PUNCT VAMAL</a:t>
            </a:r>
            <a:endParaRPr lang="en-GB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4DBF15-98C3-C6D5-7DF2-8B78F8AAF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432756"/>
              </p:ext>
            </p:extLst>
          </p:nvPr>
        </p:nvGraphicFramePr>
        <p:xfrm>
          <a:off x="403124" y="416973"/>
          <a:ext cx="7938767" cy="4774460"/>
        </p:xfrm>
        <a:graphic>
          <a:graphicData uri="http://schemas.openxmlformats.org/drawingml/2006/table">
            <a:tbl>
              <a:tblPr firstRow="1" firstCol="1" bandRow="1"/>
              <a:tblGrid>
                <a:gridCol w="1012722">
                  <a:extLst>
                    <a:ext uri="{9D8B030D-6E8A-4147-A177-3AD203B41FA5}">
                      <a16:colId xmlns:a16="http://schemas.microsoft.com/office/drawing/2014/main" val="2156565760"/>
                    </a:ext>
                  </a:extLst>
                </a:gridCol>
                <a:gridCol w="1484671">
                  <a:extLst>
                    <a:ext uri="{9D8B030D-6E8A-4147-A177-3AD203B41FA5}">
                      <a16:colId xmlns:a16="http://schemas.microsoft.com/office/drawing/2014/main" val="2324647260"/>
                    </a:ext>
                  </a:extLst>
                </a:gridCol>
                <a:gridCol w="1241919">
                  <a:extLst>
                    <a:ext uri="{9D8B030D-6E8A-4147-A177-3AD203B41FA5}">
                      <a16:colId xmlns:a16="http://schemas.microsoft.com/office/drawing/2014/main" val="1088828668"/>
                    </a:ext>
                  </a:extLst>
                </a:gridCol>
                <a:gridCol w="1181601">
                  <a:extLst>
                    <a:ext uri="{9D8B030D-6E8A-4147-A177-3AD203B41FA5}">
                      <a16:colId xmlns:a16="http://schemas.microsoft.com/office/drawing/2014/main" val="3490396552"/>
                    </a:ext>
                  </a:extLst>
                </a:gridCol>
                <a:gridCol w="3017854">
                  <a:extLst>
                    <a:ext uri="{9D8B030D-6E8A-4147-A177-3AD203B41FA5}">
                      <a16:colId xmlns:a16="http://schemas.microsoft.com/office/drawing/2014/main" val="94924351"/>
                    </a:ext>
                  </a:extLst>
                </a:gridCol>
              </a:tblGrid>
              <a:tr h="847934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Tip Cheie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Opționalitate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Denumire câmp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Descriere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Detalii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52180"/>
                  </a:ext>
                </a:extLst>
              </a:tr>
              <a:tr h="502906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PK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ID_PV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 err="1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Id-ului</a:t>
                      </a: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 punctului vamal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NUMBER(4); secvență de 1/2/3 cifre în funcție de necesitate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238218"/>
                  </a:ext>
                </a:extLst>
              </a:tr>
              <a:tr h="6754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TARI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Țări care împărtășesc punctul vamal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VARCHAR2(75); se trec sub forma “TARA1-TARA2”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81342"/>
                  </a:ext>
                </a:extLst>
              </a:tr>
              <a:tr h="6754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ASEZ_APROP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Așezări apropiate punctului vamal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VARCHAR2(50); se trece numele așezării cele mai apropiate sub forma „LOCALITATE,TARA_LOCALITATE”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452137"/>
                  </a:ext>
                </a:extLst>
              </a:tr>
              <a:tr h="33039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DATA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data trecerii punctului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DATE; se trece sub forma „YYYY-MM-DD HH24:MI:SS”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43612"/>
                  </a:ext>
                </a:extLst>
              </a:tr>
              <a:tr h="502906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NON-STOP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Daca este non-stop sau nu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BOOLEAN; se trece sub forma „DA” sau „NU”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9749"/>
                  </a:ext>
                </a:extLst>
              </a:tr>
              <a:tr h="33039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LONG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Longitudinea geografica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NUMBER(9,6); poate avea pana la 3 cifre înainte de “.”  și 6 după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09779"/>
                  </a:ext>
                </a:extLst>
              </a:tr>
              <a:tr h="33039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 </a:t>
                      </a:r>
                      <a:endParaRPr lang="en-GB" sz="10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LAT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Latitudinea geografica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o-RO" sz="10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</a:rPr>
                        <a:t>NUMBER(8,6); poate avea pana la 2 cifre înainte de “.”  și 6 după</a:t>
                      </a:r>
                      <a:endParaRPr lang="en-GB" sz="10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56255" marR="56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9045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DCB8D6-B6C5-F18F-04B3-1AD0621D1295}"/>
              </a:ext>
            </a:extLst>
          </p:cNvPr>
          <p:cNvSpPr txBox="1"/>
          <p:nvPr/>
        </p:nvSpPr>
        <p:spPr>
          <a:xfrm>
            <a:off x="757084" y="5191433"/>
            <a:ext cx="6253316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15000"/>
              </a:lnSpc>
            </a:pPr>
            <a:r>
              <a:rPr lang="ro-RO" sz="16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Constrângeri:  </a:t>
            </a:r>
            <a:endParaRPr lang="en-GB" sz="1600" kern="1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ro-RO" sz="1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Câmpul “TARI” să aibă un </a:t>
            </a:r>
            <a:r>
              <a:rPr lang="ro-RO" sz="16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regexp</a:t>
            </a:r>
            <a:r>
              <a:rPr lang="ro-RO" sz="1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astfel încât să respecte formatul specificat. </a:t>
            </a:r>
            <a:endParaRPr lang="en-GB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ro-RO" sz="1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Câmpul “ASEZ_APROP” să aibă formatul respectiv, folosim </a:t>
            </a:r>
            <a:r>
              <a:rPr lang="ro-RO" sz="16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regexp</a:t>
            </a:r>
            <a:endParaRPr lang="en-GB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395EF-5E82-69AC-C0AF-E7EE0CE775FB}"/>
              </a:ext>
            </a:extLst>
          </p:cNvPr>
          <p:cNvSpPr txBox="1"/>
          <p:nvPr/>
        </p:nvSpPr>
        <p:spPr>
          <a:xfrm>
            <a:off x="2812025" y="124585"/>
            <a:ext cx="2792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Tabelul 1 – Punct Vamal</a:t>
            </a:r>
            <a:endParaRPr lang="en-GB" sz="1400" kern="1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013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8442-B912-CFD7-6372-DA36E8FA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42" y="188942"/>
            <a:ext cx="10167538" cy="700265"/>
          </a:xfrm>
        </p:spPr>
        <p:txBody>
          <a:bodyPr/>
          <a:lstStyle/>
          <a:p>
            <a:pPr algn="ctr"/>
            <a:r>
              <a:rPr lang="ro-RO" sz="3200" dirty="0"/>
              <a:t>Proiectarea Fizica – Exemplu tabel PUNCT VAMAL</a:t>
            </a:r>
            <a:endParaRPr lang="en-GB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D1DC8-4BEF-85CD-E14D-C16B6B204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949" y="1147363"/>
            <a:ext cx="3221251" cy="4836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62736-E649-9093-23F9-4E4710DD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12" y="1294841"/>
            <a:ext cx="5974283" cy="45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9762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FE359-3F64-EBD2-9532-2E1B4829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78" y="1891855"/>
            <a:ext cx="1888739" cy="3817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6FF91-85FB-F996-77B1-0978CC45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259" y="391160"/>
            <a:ext cx="5313869" cy="3037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E3000-D21E-7E38-8C75-3B6C8C77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812" y="251436"/>
            <a:ext cx="4654454" cy="3817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D42AB-7C95-B273-A451-87B051FCF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31" y="3800750"/>
            <a:ext cx="5894291" cy="29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37E645-17B0-6EB3-7EF4-38DF75F57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12" y="1809902"/>
            <a:ext cx="11414347" cy="34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7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</TotalTime>
  <Words>333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Century Gothic</vt:lpstr>
      <vt:lpstr>Wingdings 3</vt:lpstr>
      <vt:lpstr>Ion</vt:lpstr>
      <vt:lpstr>Proiect PBD – Customs Point Database</vt:lpstr>
      <vt:lpstr>De ce acest subiect?</vt:lpstr>
      <vt:lpstr>PowerPoint Presentation</vt:lpstr>
      <vt:lpstr>PowerPoint Presentation</vt:lpstr>
      <vt:lpstr>PowerPoint Presentation</vt:lpstr>
      <vt:lpstr>PowerPoint Presentation</vt:lpstr>
      <vt:lpstr>Proiectarea Fizica – Exemplu tabel PUNCT VAMAL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Concluzii &amp; Directii viitoare de cercetare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Turcuș</dc:creator>
  <cp:lastModifiedBy>Adrian Turcuș</cp:lastModifiedBy>
  <cp:revision>23</cp:revision>
  <dcterms:created xsi:type="dcterms:W3CDTF">2024-12-10T19:25:05Z</dcterms:created>
  <dcterms:modified xsi:type="dcterms:W3CDTF">2024-12-10T20:55:05Z</dcterms:modified>
</cp:coreProperties>
</file>